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3"/>
  </p:notesMasterIdLst>
  <p:sldIdLst>
    <p:sldId id="283" r:id="rId2"/>
    <p:sldId id="284" r:id="rId3"/>
    <p:sldId id="285" r:id="rId4"/>
    <p:sldId id="287" r:id="rId5"/>
    <p:sldId id="288" r:id="rId6"/>
    <p:sldId id="289" r:id="rId7"/>
    <p:sldId id="286" r:id="rId8"/>
    <p:sldId id="290" r:id="rId9"/>
    <p:sldId id="291" r:id="rId10"/>
    <p:sldId id="292" r:id="rId11"/>
    <p:sldId id="29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374D542-6E3E-455F-9BFB-B45891911720}">
          <p14:sldIdLst>
            <p14:sldId id="283"/>
            <p14:sldId id="284"/>
            <p14:sldId id="285"/>
            <p14:sldId id="287"/>
            <p14:sldId id="288"/>
            <p14:sldId id="289"/>
            <p14:sldId id="286"/>
            <p14:sldId id="290"/>
            <p14:sldId id="291"/>
            <p14:sldId id="292"/>
            <p14:sldId id="2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3FCC2-4E7A-4671-AA79-177CB194E449}" type="datetimeFigureOut">
              <a:rPr lang="en-US" smtClean="0"/>
              <a:t>8/30/2020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1C38D-F26D-4167-83EF-8774BC62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5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>
              <a:lnSpc>
                <a:spcPct val="150000"/>
              </a:lnSpc>
              <a:spcAft>
                <a:spcPts val="1200"/>
              </a:spcAft>
            </a:pPr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4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B8AB91F-D739-4DD5-859B-B16B125B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034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770BB0-A521-41C6-A0AE-BEE679D2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6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9444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82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017C897-2775-4930-B0BE-BEB72453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15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35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5FD28E-AEC9-43B8-86F4-9CD3C41D49D7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AFE014-E3CD-4B9A-A705-F1CADD8F4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DE5F7-8A52-43AD-8F30-F13CF5450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C85AE-A002-4BA3-8D90-3960ED0FF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E560-77BF-4D1A-B6E7-CD55CE12B1B8}" type="datetimeFigureOut">
              <a:rPr lang="en-US" smtClean="0"/>
              <a:t>8/30/2020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03AA5-C732-4ECB-88D6-DAA20E2C1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80433-CBB5-49C5-B032-5A800E5D0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2A06DA-7FF5-4DDE-94D0-63A83DB241E8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514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2" r:id="rId4"/>
    <p:sldLayoutId id="2147483660" r:id="rId5"/>
    <p:sldLayoutId id="2147483662" r:id="rId6"/>
    <p:sldLayoutId id="2147483661" r:id="rId7"/>
    <p:sldLayoutId id="214748365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VN05FN3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EF2AA-7F10-49B1-B294-CF9897B194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Welcome to MIDL!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3BE6E6-B393-4AC6-9E9D-0E5710B458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¡</a:t>
            </a:r>
            <a:r>
              <a:rPr lang="en-US" dirty="0" err="1"/>
              <a:t>Bienvenido</a:t>
            </a:r>
            <a:r>
              <a:rPr lang="en-US" dirty="0"/>
              <a:t>!		</a:t>
            </a:r>
            <a:r>
              <a:rPr lang="en-US" dirty="0" err="1"/>
              <a:t>Bienvenue</a:t>
            </a:r>
            <a:r>
              <a:rPr lang="en-US" dirty="0"/>
              <a:t>!	</a:t>
            </a:r>
            <a:r>
              <a:rPr lang="en-US" dirty="0" err="1"/>
              <a:t>Herzlich</a:t>
            </a:r>
            <a:r>
              <a:rPr lang="en-US" dirty="0"/>
              <a:t> </a:t>
            </a:r>
            <a:r>
              <a:rPr lang="en-US" dirty="0" err="1"/>
              <a:t>Wilkommen</a:t>
            </a:r>
            <a:r>
              <a:rPr lang="en-US" dirty="0"/>
              <a:t>!			</a:t>
            </a:r>
          </a:p>
          <a:p>
            <a:endParaRPr lang="en-US" dirty="0"/>
          </a:p>
          <a:p>
            <a:r>
              <a:rPr lang="en-US" dirty="0"/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18557548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393922B-2DC8-4CFC-BA39-0E56BF16E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This is a new testing platform that has a simple specimen set-up and rapid turn-around-time  for multiple targets…infectious organisms. The FILMARRAY is an FDA-cleared multiplex PCR system that integrates sample preparation, amplification, detection and analysis. </a:t>
            </a:r>
          </a:p>
          <a:p>
            <a:r>
              <a:rPr lang="en-US" sz="1400" dirty="0"/>
              <a:t>Respiratory Pathogen Panel: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One specimen (300 </a:t>
            </a:r>
            <a:r>
              <a:rPr lang="en-US" sz="1400" dirty="0" err="1"/>
              <a:t>uL</a:t>
            </a:r>
            <a:r>
              <a:rPr lang="en-US" sz="1400" dirty="0"/>
              <a:t>) is all that is needed to use this technology, which  can detect viruses and bacteria that are known culprits for lower and upper respiratory infection.</a:t>
            </a:r>
          </a:p>
          <a:p>
            <a:r>
              <a:rPr lang="en-US" sz="1400" dirty="0"/>
              <a:t>Meningitis and Encephalitis Panel: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Only 200 </a:t>
            </a:r>
            <a:r>
              <a:rPr lang="en-US" sz="1400" dirty="0" err="1"/>
              <a:t>uL</a:t>
            </a:r>
            <a:r>
              <a:rPr lang="en-US" sz="1400" dirty="0"/>
              <a:t> of cerebrospinal fluid (CSF) is needed to detect multiple targets responsible for meningitis and encephalitis.</a:t>
            </a:r>
          </a:p>
          <a:p>
            <a:r>
              <a:rPr lang="en-US" sz="1400" dirty="0"/>
              <a:t>Gastrointestinal Pathogen Panel: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A small amount of stool specimen can detect multiple viruses, parasites, and bacteria in as little as one hour.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A67EC3-FB98-457E-B8ED-E1FE7CEF8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Biofire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533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22A0A7-90AF-4689-9CBC-E1C2CE355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Laboratory testing is a key part of the medical field. The Medical Laboratory Scientist provides data to the physician, which aids in the </a:t>
            </a:r>
          </a:p>
          <a:p>
            <a:pPr>
              <a:buNone/>
            </a:pPr>
            <a:r>
              <a:rPr lang="en-US" sz="1400" dirty="0"/>
              <a:t>   diagnosis and treatment for a patient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The laboratorian maintains lab-wide safety standards because if such work is not done properly, it could mean life or death for a </a:t>
            </a:r>
          </a:p>
          <a:p>
            <a:pPr>
              <a:buNone/>
            </a:pPr>
            <a:r>
              <a:rPr lang="en-US" sz="1400" dirty="0"/>
              <a:t>    patient. In MIDL,  contamination is a risk that could have serious implications.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When health risks are diagnosed early, they usually cost less to treat. Medical testing plays an important role in managing these </a:t>
            </a:r>
          </a:p>
          <a:p>
            <a:pPr>
              <a:buNone/>
            </a:pPr>
            <a:r>
              <a:rPr lang="en-US" sz="1400" dirty="0"/>
              <a:t>    financial factors.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As fully trained, educated medical professionals, we understand the mechanisms and purpose of the many tests that physicians order.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3A0FC2-774D-4394-B182-58CDEF516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the Molecular Infectious Disease Lab</a:t>
            </a:r>
          </a:p>
        </p:txBody>
      </p:sp>
    </p:spTree>
    <p:extLst>
      <p:ext uri="{BB962C8B-B14F-4D97-AF65-F5344CB8AC3E}">
        <p14:creationId xmlns:p14="http://schemas.microsoft.com/office/powerpoint/2010/main" val="3934570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1065942-2423-470A-96C4-055D103E6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What is the Molecular Infectious Laboratory?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MIDL is one of the two clinical laboratories that offers molecular-based platforms for diagnostic testing.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Diagnostic testing versus research laboratories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/>
              <a:t>MIDL’s test directory and different PCR assay platforms </a:t>
            </a:r>
          </a:p>
          <a:p>
            <a:pPr marL="285750" indent="-285750">
              <a:buSzPct val="31000"/>
              <a:buFont typeface="Wingdings" panose="05000000000000000000" pitchFamily="2" charset="2"/>
              <a:buChar char="v"/>
            </a:pPr>
            <a:r>
              <a:rPr lang="en-US" sz="2000" dirty="0"/>
              <a:t>Importance of tests (or assays) to VUMC’s physicians</a:t>
            </a:r>
          </a:p>
          <a:p>
            <a:endParaRPr lang="en-US" dirty="0"/>
          </a:p>
          <a:p>
            <a:endParaRPr lang="en-US" dirty="0"/>
          </a:p>
          <a:p>
            <a:pPr>
              <a:buSzPct val="70000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967044-6F5A-4019-A04C-0F456DBB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Molecular Infectious Disease Laboratory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DNA">
                <a:extLst>
                  <a:ext uri="{FF2B5EF4-FFF2-40B4-BE49-F238E27FC236}">
                    <a16:creationId xmlns:a16="http://schemas.microsoft.com/office/drawing/2014/main" id="{1ED23FC6-11E9-4E5C-A941-5C5F588481C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94824880"/>
                  </p:ext>
                </p:extLst>
              </p:nvPr>
            </p:nvGraphicFramePr>
            <p:xfrm>
              <a:off x="10372805" y="2910979"/>
              <a:ext cx="778542" cy="304786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78542" cy="3047869"/>
                    </a:xfrm>
                    <a:prstGeom prst="rect">
                      <a:avLst/>
                    </a:prstGeom>
                  </am3d:spPr>
                  <am3d:camera>
                    <am3d:pos x="0" y="0" z="4912755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24731" d="1000000"/>
                    <am3d:preTrans dx="-118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32415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DNA">
                <a:extLst>
                  <a:ext uri="{FF2B5EF4-FFF2-40B4-BE49-F238E27FC236}">
                    <a16:creationId xmlns:a16="http://schemas.microsoft.com/office/drawing/2014/main" id="{1ED23FC6-11E9-4E5C-A941-5C5F588481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372805" y="2910979"/>
                <a:ext cx="778542" cy="304786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5324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1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2B6F4F-6EF2-4389-8D6E-A03E7922F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4" y="1344153"/>
            <a:ext cx="10983131" cy="4572752"/>
          </a:xfrm>
        </p:spPr>
        <p:txBody>
          <a:bodyPr numCol="3"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EHD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VZD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HSD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CMD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CMQ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HNA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HVG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HCQ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HC5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EBD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EBQ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BKV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PVB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CGD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GCD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CTD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TRICH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HPP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HBD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GIP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MEP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RPP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/>
              <a:t>EVD</a:t>
            </a:r>
          </a:p>
          <a:p>
            <a:endParaRPr lang="en-US" sz="1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58BBBD-41C8-42CB-8572-1B28A657F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 Offered in the Molecular Infectious Disease Lab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80B5FE-5AEA-4995-AA6A-37C8B44E8462}"/>
              </a:ext>
            </a:extLst>
          </p:cNvPr>
          <p:cNvSpPr txBox="1"/>
          <p:nvPr/>
        </p:nvSpPr>
        <p:spPr>
          <a:xfrm>
            <a:off x="3389152" y="1510018"/>
            <a:ext cx="3447876" cy="3112316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F563CB-0CB4-4DFB-A9F9-B2911EDF56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028" y="2867557"/>
            <a:ext cx="3810000" cy="31123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CB71B2-01E1-4976-A4D8-627E3C9DFCCD}"/>
              </a:ext>
            </a:extLst>
          </p:cNvPr>
          <p:cNvSpPr txBox="1"/>
          <p:nvPr/>
        </p:nvSpPr>
        <p:spPr>
          <a:xfrm>
            <a:off x="6590843" y="6145738"/>
            <a:ext cx="3810000" cy="313627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US" sz="120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http://memecrunch.com/meme/UGLB/what-does-that-even-mean/image.jpg?w=400&amp;amp;c=1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68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1979451-164E-4A1F-98F5-23834566E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MIDL incorporates many molecular platforms, but the first concept to understand is the breakdown on how we start the testing process from start to finish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The first step is to extract DNA or RNA, depending on what organism is targeted, and the platform used to extract purified DNA or RNA.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MIDL uses the </a:t>
            </a:r>
            <a:r>
              <a:rPr lang="en-US" sz="1600" dirty="0" err="1"/>
              <a:t>EasyMAG</a:t>
            </a:r>
            <a:r>
              <a:rPr lang="en-US" sz="1600" dirty="0"/>
              <a:t> system to lyse, bind DNA/RNA with magnetic silica (silica               DNA/RNA), wash  impurities from the silica-DNA/RNA hybrid, and finally elute the purified DNA or RNA from the silica.</a:t>
            </a:r>
          </a:p>
          <a:p>
            <a:endParaRPr lang="en-US" sz="16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17E8882-8B3A-428D-AF24-DC8A278FCEC3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838" y="2413000"/>
            <a:ext cx="6343650" cy="28575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82F369F-BD7E-4BC6-BCC0-70BEBE62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Breakdown on Molecular Technology</a:t>
            </a:r>
          </a:p>
        </p:txBody>
      </p:sp>
      <p:sp>
        <p:nvSpPr>
          <p:cNvPr id="4" name="Heart 3">
            <a:extLst>
              <a:ext uri="{FF2B5EF4-FFF2-40B4-BE49-F238E27FC236}">
                <a16:creationId xmlns:a16="http://schemas.microsoft.com/office/drawing/2014/main" id="{796CB1B3-1901-4168-BF7F-43BD85B3BD02}"/>
              </a:ext>
            </a:extLst>
          </p:cNvPr>
          <p:cNvSpPr/>
          <p:nvPr/>
        </p:nvSpPr>
        <p:spPr>
          <a:xfrm>
            <a:off x="8387860" y="3604845"/>
            <a:ext cx="562708" cy="316524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986796-781A-42CA-8BA4-3A483F8DE25C}"/>
              </a:ext>
            </a:extLst>
          </p:cNvPr>
          <p:cNvSpPr txBox="1"/>
          <p:nvPr/>
        </p:nvSpPr>
        <p:spPr>
          <a:xfrm>
            <a:off x="8950753" y="8611139"/>
            <a:ext cx="2607478" cy="279320"/>
          </a:xfrm>
          <a:prstGeom prst="rect">
            <a:avLst/>
          </a:prstGeom>
        </p:spPr>
        <p:txBody>
          <a:bodyPr vert="horz" wrap="square" lIns="91440" tIns="45720" rIns="91440" bIns="45720" rtlCol="0" anchor="b" anchorCtr="1">
            <a:no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9BDEBB-55F1-4A78-B53A-EF458815E0FF}"/>
              </a:ext>
            </a:extLst>
          </p:cNvPr>
          <p:cNvSpPr txBox="1"/>
          <p:nvPr/>
        </p:nvSpPr>
        <p:spPr>
          <a:xfrm>
            <a:off x="7908761" y="5430643"/>
            <a:ext cx="3331668" cy="86979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US" sz="120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https://www.biomerieux-diagnostics.com/sites/clinic/files/boom-technology.jpg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292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039A67C-1AB1-4843-8FD8-2679F62E4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/>
              <a:t>The second step is to amplify the requested target(s). This step uses </a:t>
            </a:r>
            <a:r>
              <a:rPr lang="en-US" sz="1600" dirty="0" err="1"/>
              <a:t>mastermix</a:t>
            </a:r>
            <a:r>
              <a:rPr lang="en-US" sz="1600" dirty="0"/>
              <a:t>, which contains primers, probes, and enzymes needed for the PCR process. The </a:t>
            </a:r>
            <a:r>
              <a:rPr lang="en-US" sz="1600" dirty="0" err="1"/>
              <a:t>mastermix</a:t>
            </a:r>
            <a:r>
              <a:rPr lang="en-US" sz="1600" dirty="0"/>
              <a:t> is added to the purified DNA or RNA extract., usually in a cuvette or 96-well plate, for amplification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7AFF29A-9039-4383-A3D3-482D7B893F4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972" y="1845805"/>
            <a:ext cx="5191320" cy="341757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37B2BF-B6AE-4F86-ADE5-0A4BAA4F4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Breakdown on Molecular Technology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695D81-DC6C-40B1-B123-DA2B39D59045}"/>
              </a:ext>
            </a:extLst>
          </p:cNvPr>
          <p:cNvSpPr txBox="1"/>
          <p:nvPr/>
        </p:nvSpPr>
        <p:spPr>
          <a:xfrm>
            <a:off x="8664497" y="5397190"/>
            <a:ext cx="2665141" cy="5156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US" sz="120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http://stratfeed.cra.wallonie.be/img/page/PCR_web_page5.jpg</a:t>
            </a: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80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D1802-A555-46AF-BC65-50782FFD7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5" y="1358027"/>
            <a:ext cx="10983131" cy="4572752"/>
          </a:xfrm>
        </p:spPr>
        <p:txBody>
          <a:bodyPr>
            <a:normAutofit fontScale="92500" lnSpcReduction="20000"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2400" dirty="0"/>
              <a:t>The third step in molecular testing is the detection of a target or signal.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2400" dirty="0"/>
              <a:t>Many assays offer different detection steps, depending on the platform’s</a:t>
            </a:r>
          </a:p>
          <a:p>
            <a:pPr>
              <a:buNone/>
            </a:pPr>
            <a:r>
              <a:rPr lang="en-US" sz="2400" dirty="0"/>
              <a:t>   manufacturer, which includes:</a:t>
            </a:r>
          </a:p>
          <a:p>
            <a:pPr marL="1600200" lvl="2" indent="-457200">
              <a:buFont typeface="Wingdings" panose="05000000000000000000" pitchFamily="2" charset="2"/>
              <a:buChar char="v"/>
            </a:pPr>
            <a:r>
              <a:rPr lang="en-US" sz="3200" dirty="0"/>
              <a:t> </a:t>
            </a:r>
            <a:r>
              <a:rPr lang="en-US" sz="2800" dirty="0"/>
              <a:t>Electrochemical</a:t>
            </a:r>
          </a:p>
          <a:p>
            <a:pPr marL="1600200" lvl="2" indent="-457200">
              <a:buFont typeface="Wingdings" panose="05000000000000000000" pitchFamily="2" charset="2"/>
              <a:buChar char="v"/>
            </a:pPr>
            <a:endParaRPr lang="en-US" sz="2800" dirty="0"/>
          </a:p>
          <a:p>
            <a:pPr marL="1657350" lvl="2" indent="-514350">
              <a:buFont typeface="Wingdings" panose="05000000000000000000" pitchFamily="2" charset="2"/>
              <a:buChar char="v"/>
            </a:pPr>
            <a:r>
              <a:rPr lang="en-US" sz="2800" dirty="0"/>
              <a:t>Chemiluminescence</a:t>
            </a:r>
          </a:p>
          <a:p>
            <a:pPr marL="1600200" lvl="2" indent="-457200">
              <a:buFont typeface="Wingdings" panose="05000000000000000000" pitchFamily="2" charset="2"/>
              <a:buChar char="v"/>
            </a:pPr>
            <a:endParaRPr lang="en-US" sz="2800" dirty="0"/>
          </a:p>
          <a:p>
            <a:pPr marL="1600200" lvl="2" indent="-457200">
              <a:buFont typeface="Wingdings" panose="05000000000000000000" pitchFamily="2" charset="2"/>
              <a:buChar char="v"/>
            </a:pPr>
            <a:r>
              <a:rPr lang="en-US" sz="2800" dirty="0"/>
              <a:t>Hybrid capture or ELISA</a:t>
            </a:r>
          </a:p>
          <a:p>
            <a:pPr lvl="2" indent="0">
              <a:buNone/>
            </a:pPr>
            <a:endParaRPr lang="en-US" sz="2800" dirty="0"/>
          </a:p>
          <a:p>
            <a:pPr marL="1600200" lvl="2" indent="-457200">
              <a:buFont typeface="Wingdings" panose="05000000000000000000" pitchFamily="2" charset="2"/>
              <a:buChar char="v"/>
            </a:pPr>
            <a:r>
              <a:rPr lang="en-US" sz="2800" dirty="0"/>
              <a:t> XMAP (or bead technology)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2800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4FB46F-0434-45F9-8E0E-078C7FD61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Breakdown on Molecular Technology</a:t>
            </a:r>
          </a:p>
        </p:txBody>
      </p:sp>
    </p:spTree>
    <p:extLst>
      <p:ext uri="{BB962C8B-B14F-4D97-AF65-F5344CB8AC3E}">
        <p14:creationId xmlns:p14="http://schemas.microsoft.com/office/powerpoint/2010/main" val="247849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7126CF-C189-4E5D-B5B8-495945C7B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68" y="1441939"/>
            <a:ext cx="10983131" cy="4572752"/>
          </a:xfrm>
        </p:spPr>
        <p:txBody>
          <a:bodyPr>
            <a:normAutofit lnSpcReduction="10000"/>
          </a:bodyPr>
          <a:lstStyle/>
          <a:p>
            <a:pPr marL="1371600" lvl="3" indent="0">
              <a:buNone/>
            </a:pPr>
            <a:r>
              <a:rPr lang="en-US" sz="2200" dirty="0"/>
              <a:t>		Tests that use RT-PCR technology:</a:t>
            </a:r>
          </a:p>
          <a:p>
            <a:pPr lvl="3"/>
            <a:endParaRPr lang="en-US" sz="2200" dirty="0"/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600" dirty="0"/>
              <a:t>CMV, EBV, HBV, HCV, HIV-1, BKV               These are tests where a viral load is measured.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600" dirty="0"/>
              <a:t>CMV, EBV, and BKV are lab orders generated by treating physicians to monitor viral loads in </a:t>
            </a:r>
          </a:p>
          <a:p>
            <a:pPr>
              <a:buNone/>
            </a:pPr>
            <a:r>
              <a:rPr lang="en-US" sz="1600" dirty="0"/>
              <a:t>    immunocompromised and/or transplant recipients. The morbidity and mortality of these viruses to this </a:t>
            </a:r>
          </a:p>
          <a:p>
            <a:pPr>
              <a:buNone/>
            </a:pPr>
            <a:r>
              <a:rPr lang="en-US" sz="1600" dirty="0"/>
              <a:t>     subset of patients are well known.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600" dirty="0"/>
              <a:t>HIV-1, HCV, and HBD genomic copy levels are monitored by doctors who have prescribed these patients </a:t>
            </a:r>
          </a:p>
          <a:p>
            <a:pPr>
              <a:buNone/>
            </a:pPr>
            <a:r>
              <a:rPr lang="en-US" sz="1600" dirty="0"/>
              <a:t>    specific medications to help bring these viruses to undetectable loads. If a viral load changes drastically, then a </a:t>
            </a:r>
          </a:p>
          <a:p>
            <a:pPr>
              <a:buNone/>
            </a:pPr>
            <a:r>
              <a:rPr lang="en-US" sz="1600" dirty="0"/>
              <a:t>    physician will order a genotype to determine if the genetic structure of the virus mutated.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600" dirty="0"/>
              <a:t>HPV and CT/NG  are sexually transmitted viruses that are measured by this testing platform.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D1B70-B61C-49FD-94E4-05F377298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Real-Time PCR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8B8353-D48A-498E-BB3F-82870C15F14B}"/>
              </a:ext>
            </a:extLst>
          </p:cNvPr>
          <p:cNvSpPr txBox="1"/>
          <p:nvPr/>
        </p:nvSpPr>
        <p:spPr>
          <a:xfrm>
            <a:off x="523068" y="1441939"/>
            <a:ext cx="10983132" cy="3112477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endParaRPr lang="en-US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A4C5131-93F3-4215-B61C-CBF991584F52}"/>
              </a:ext>
            </a:extLst>
          </p:cNvPr>
          <p:cNvSpPr/>
          <p:nvPr/>
        </p:nvSpPr>
        <p:spPr>
          <a:xfrm>
            <a:off x="3780692" y="2118946"/>
            <a:ext cx="573961" cy="307731"/>
          </a:xfrm>
          <a:prstGeom prst="rightArrow">
            <a:avLst>
              <a:gd name="adj1" fmla="val 57257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23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5656C0D-F56D-41F8-A2EE-29F66CF22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939" y="1318847"/>
            <a:ext cx="3640016" cy="4858118"/>
          </a:xfrm>
        </p:spPr>
        <p:txBody>
          <a:bodyPr>
            <a:normAutofit lnSpcReduction="10000"/>
          </a:bodyPr>
          <a:lstStyle/>
          <a:p>
            <a:r>
              <a:rPr lang="en-US" sz="1400" dirty="0"/>
              <a:t>HIV-1 is an RNA virus that mutates. When a physician requests a genotype, he or she is trying to monitor current medication efficacy.</a:t>
            </a:r>
          </a:p>
          <a:p>
            <a:r>
              <a:rPr lang="en-US" sz="1400" dirty="0"/>
              <a:t>Current types of Antiretroviral therapy (ART):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Nucleoside/Nucleotide Reverse </a:t>
            </a:r>
            <a:r>
              <a:rPr lang="en-US" sz="1400" dirty="0" err="1"/>
              <a:t>Transciptase</a:t>
            </a:r>
            <a:r>
              <a:rPr lang="en-US" sz="1400" dirty="0"/>
              <a:t> inhibitors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Non-nucleoside Reverse Transcriptase Inhibitors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Protease Inhibitors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259F1-CACE-4CEB-B801-E7BBE6E1D23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13738" y="580293"/>
            <a:ext cx="7125704" cy="559667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400" dirty="0"/>
              <a:t>Goals of these drug are to: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Control the growth of the virus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Improve how well the immune system works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Slow or stop symptoms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/>
              <a:t>Prevent transmission of HIV to others.</a:t>
            </a:r>
          </a:p>
          <a:p>
            <a:r>
              <a:rPr lang="en-US" sz="1400" dirty="0"/>
              <a:t>MIDL extracts, amplifies, sequences, and then analyzes the patient’s consensus sequence </a:t>
            </a:r>
          </a:p>
          <a:p>
            <a:r>
              <a:rPr lang="en-US" sz="1400" dirty="0"/>
              <a:t>for accuracy against a reference sequence. The software has a built-in algorithm that</a:t>
            </a:r>
          </a:p>
          <a:p>
            <a:r>
              <a:rPr lang="en-US" sz="1400" dirty="0"/>
              <a:t> determines if the patient is susceptible or resistant to different ART drugs currently </a:t>
            </a:r>
          </a:p>
          <a:p>
            <a:r>
              <a:rPr lang="en-US" sz="1400" dirty="0"/>
              <a:t>available. 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1CDEEC-D606-4566-874D-4C4D0278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Genotyping HCV and HIV</a:t>
            </a:r>
          </a:p>
        </p:txBody>
      </p:sp>
    </p:spTree>
    <p:extLst>
      <p:ext uri="{BB962C8B-B14F-4D97-AF65-F5344CB8AC3E}">
        <p14:creationId xmlns:p14="http://schemas.microsoft.com/office/powerpoint/2010/main" val="2659459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5113C89-2D84-4C17-8ABD-2E4D94F73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/>
              <a:t>Hepatitis C has different genotypes, which are Types 1a, 1b, 2b, </a:t>
            </a:r>
          </a:p>
          <a:p>
            <a:pPr>
              <a:buNone/>
            </a:pPr>
            <a:r>
              <a:rPr lang="en-US" sz="2800" dirty="0"/>
              <a:t>     2a, 2c, 3, 4, 5, 6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/>
              <a:t>New drugs developed as a cure for Hep. C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/>
              <a:t>What does this mean?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/>
              <a:t>People on transplant waiting lists can receive organs that are</a:t>
            </a:r>
          </a:p>
          <a:p>
            <a:pPr>
              <a:buNone/>
            </a:pPr>
            <a:r>
              <a:rPr lang="en-US" sz="2800" dirty="0"/>
              <a:t>     Hepatitis C positive and then receive the drug Harvoni.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9DC5C27-E4E8-4B35-9107-AC583601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Hepatitis C Genotyping</a:t>
            </a:r>
          </a:p>
        </p:txBody>
      </p:sp>
    </p:spTree>
    <p:extLst>
      <p:ext uri="{BB962C8B-B14F-4D97-AF65-F5344CB8AC3E}">
        <p14:creationId xmlns:p14="http://schemas.microsoft.com/office/powerpoint/2010/main" val="144151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Get Started with 3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 algn="l">
          <a:lnSpc>
            <a:spcPts val="1800"/>
          </a:lnSpc>
          <a:spcAft>
            <a:spcPts val="600"/>
          </a:spcAft>
          <a:buNone/>
          <a:defRPr sz="1200" dirty="0" smtClean="0">
            <a:solidFill>
              <a:prstClr val="black">
                <a:lumMod val="75000"/>
                <a:lumOff val="25000"/>
              </a:prstClr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ing your presentations to life with 3DTF16411177 (3).potx" id="{9E27ADA6-EA10-4822-B3C1-6E8D86D7E392}" vid="{8B3BFCA4-8458-4DFE-B504-FC98F0D59E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Bring your presentations to life with 3D</Template>
  <TotalTime>0</TotalTime>
  <Words>976</Words>
  <Application>Microsoft Office PowerPoint</Application>
  <PresentationFormat>Widescreen</PresentationFormat>
  <Paragraphs>113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Segoe UI</vt:lpstr>
      <vt:lpstr>Segoe UI Light</vt:lpstr>
      <vt:lpstr>Wingdings</vt:lpstr>
      <vt:lpstr>Get Started with 3D</vt:lpstr>
      <vt:lpstr>Welcome to MIDL!</vt:lpstr>
      <vt:lpstr>Molecular Infectious Disease Laboratory</vt:lpstr>
      <vt:lpstr>Tests Offered in the Molecular Infectious Disease Lab</vt:lpstr>
      <vt:lpstr>Basic Breakdown on Molecular Technology</vt:lpstr>
      <vt:lpstr>Basic Breakdown on Molecular Technology</vt:lpstr>
      <vt:lpstr>Basic Breakdown on Molecular Technology</vt:lpstr>
      <vt:lpstr>Real-Time PCR</vt:lpstr>
      <vt:lpstr>Importance of Genotyping HCV and HIV</vt:lpstr>
      <vt:lpstr>Importance of Hepatitis C Genotyping</vt:lpstr>
      <vt:lpstr>Biofire</vt:lpstr>
      <vt:lpstr>Importance of the Molecular Infectious Disease Lab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2019-04-08T21:09:55Z</dcterms:created>
  <dcterms:modified xsi:type="dcterms:W3CDTF">2020-08-30T21:25:55Z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dduffy@microsoft.com</vt:lpwstr>
  </property>
  <property fmtid="{D5CDD505-2E9C-101B-9397-08002B2CF9AE}" pid="5" name="MSIP_Label_f42aa342-8706-4288-bd11-ebb85995028c_SetDate">
    <vt:lpwstr>2019-01-09T22:41:38.8954231Z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